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72" r:id="rId5"/>
    <p:sldId id="269" r:id="rId6"/>
    <p:sldId id="259" r:id="rId7"/>
    <p:sldId id="290" r:id="rId8"/>
    <p:sldId id="270" r:id="rId9"/>
    <p:sldId id="260" r:id="rId10"/>
    <p:sldId id="261" r:id="rId11"/>
    <p:sldId id="280" r:id="rId12"/>
    <p:sldId id="262" r:id="rId13"/>
    <p:sldId id="264" r:id="rId14"/>
    <p:sldId id="265" r:id="rId15"/>
    <p:sldId id="283" r:id="rId16"/>
    <p:sldId id="291" r:id="rId17"/>
    <p:sldId id="273" r:id="rId18"/>
    <p:sldId id="285" r:id="rId19"/>
    <p:sldId id="286" r:id="rId20"/>
    <p:sldId id="281" r:id="rId21"/>
    <p:sldId id="287" r:id="rId22"/>
    <p:sldId id="288" r:id="rId23"/>
    <p:sldId id="282" r:id="rId24"/>
    <p:sldId id="267" r:id="rId25"/>
    <p:sldId id="289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0EF"/>
    <a:srgbClr val="FE80E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varunaramlal:Dropbox:cgdata%20WITH%20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title>
      <c:tx>
        <c:rich>
          <a:bodyPr/>
          <a:lstStyle/>
          <a:p>
            <a:pPr>
              <a:defRPr/>
            </a:pPr>
            <a:r>
              <a:rPr lang="en-US"/>
              <a:t>Mean values </a:t>
            </a:r>
          </a:p>
        </c:rich>
      </c:tx>
    </c:title>
    <c:plotArea>
      <c:layout/>
      <c:scatterChart>
        <c:scatterStyle val="smoothMarker"/>
        <c:ser>
          <c:idx val="0"/>
          <c:order val="0"/>
          <c:tx>
            <c:strRef>
              <c:f>Sheet5!$A$14</c:f>
              <c:strCache>
                <c:ptCount val="1"/>
                <c:pt idx="0">
                  <c:v>BS</c:v>
                </c:pt>
              </c:strCache>
            </c:strRef>
          </c:tx>
          <c:spPr>
            <a:ln>
              <a:solidFill>
                <a:srgbClr val="12FCFF"/>
              </a:solidFill>
            </a:ln>
          </c:spPr>
          <c:marker>
            <c:symbol val="none"/>
          </c:marker>
          <c:xVal>
            <c:numRef>
              <c:f>Sheet5!$B$14:$D$14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xVal>
          <c:yVal>
            <c:numRef>
              <c:f>Sheet5!$B$17:$D$17</c:f>
              <c:numCache>
                <c:formatCode>General</c:formatCode>
                <c:ptCount val="3"/>
                <c:pt idx="0">
                  <c:v>0.354633484848485</c:v>
                </c:pt>
                <c:pt idx="1">
                  <c:v>0.40084890000000006</c:v>
                </c:pt>
                <c:pt idx="2">
                  <c:v>0.46386580645161302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Sheet5!$A$9</c:f>
              <c:strCache>
                <c:ptCount val="1"/>
                <c:pt idx="0">
                  <c:v>CGITT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Sheet5!$B$9:$D$9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xVal>
          <c:yVal>
            <c:numRef>
              <c:f>Sheet5!$B$12:$D$12</c:f>
              <c:numCache>
                <c:formatCode>General</c:formatCode>
                <c:ptCount val="3"/>
                <c:pt idx="0">
                  <c:v>0.55940087878787903</c:v>
                </c:pt>
                <c:pt idx="1">
                  <c:v>0.68180980000000024</c:v>
                </c:pt>
                <c:pt idx="2">
                  <c:v>0.75549325806451617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Sheet5!$A$19</c:f>
              <c:strCache>
                <c:ptCount val="1"/>
                <c:pt idx="0">
                  <c:v>BR</c:v>
                </c:pt>
              </c:strCache>
            </c:strRef>
          </c:tx>
          <c:spPr>
            <a:ln>
              <a:solidFill>
                <a:srgbClr val="FFF647"/>
              </a:solidFill>
            </a:ln>
          </c:spPr>
          <c:marker>
            <c:symbol val="none"/>
          </c:marker>
          <c:xVal>
            <c:numRef>
              <c:f>Sheet5!$B$19:$D$19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xVal>
          <c:yVal>
            <c:numRef>
              <c:f>Sheet5!$B$22:$D$22</c:f>
              <c:numCache>
                <c:formatCode>General</c:formatCode>
                <c:ptCount val="3"/>
                <c:pt idx="0">
                  <c:v>0.735853363636364</c:v>
                </c:pt>
                <c:pt idx="1">
                  <c:v>0.77960220000000002</c:v>
                </c:pt>
                <c:pt idx="2">
                  <c:v>0.86205364516129002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Sheet5!$A$24</c:f>
              <c:strCache>
                <c:ptCount val="1"/>
                <c:pt idx="0">
                  <c:v>AC</c:v>
                </c:pt>
              </c:strCache>
            </c:strRef>
          </c:tx>
          <c:marker>
            <c:symbol val="none"/>
          </c:marker>
          <c:xVal>
            <c:numRef>
              <c:f>Sheet5!$B$24:$D$24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xVal>
          <c:yVal>
            <c:numRef>
              <c:f>Sheet5!$B$27:$D$27</c:f>
              <c:numCache>
                <c:formatCode>General</c:formatCode>
                <c:ptCount val="3"/>
                <c:pt idx="0">
                  <c:v>0.59122169696969717</c:v>
                </c:pt>
                <c:pt idx="1">
                  <c:v>0.70747196666666701</c:v>
                </c:pt>
                <c:pt idx="2">
                  <c:v>0.72689729032258121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Sheet5!$A$29</c:f>
              <c:strCache>
                <c:ptCount val="1"/>
                <c:pt idx="0">
                  <c:v>TD</c:v>
                </c:pt>
              </c:strCache>
            </c:strRef>
          </c:tx>
          <c:spPr>
            <a:ln>
              <a:solidFill>
                <a:srgbClr val="3AFF4B"/>
              </a:solidFill>
            </a:ln>
          </c:spPr>
          <c:marker>
            <c:symbol val="none"/>
          </c:marker>
          <c:xVal>
            <c:numRef>
              <c:f>Sheet5!$B$29:$D$29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xVal>
          <c:yVal>
            <c:numRef>
              <c:f>Sheet5!$B$32:$D$32</c:f>
              <c:numCache>
                <c:formatCode>General</c:formatCode>
                <c:ptCount val="3"/>
                <c:pt idx="0">
                  <c:v>0.56472300000000009</c:v>
                </c:pt>
                <c:pt idx="1">
                  <c:v>0.73190816666666703</c:v>
                </c:pt>
                <c:pt idx="2">
                  <c:v>0.80573848387096791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Sheet5!$A$34</c:f>
              <c:strCache>
                <c:ptCount val="1"/>
                <c:pt idx="0">
                  <c:v>SR</c:v>
                </c:pt>
              </c:strCache>
            </c:strRef>
          </c:tx>
          <c:spPr>
            <a:ln>
              <a:solidFill>
                <a:srgbClr val="FF7E16"/>
              </a:solidFill>
            </a:ln>
          </c:spPr>
          <c:marker>
            <c:symbol val="none"/>
          </c:marker>
          <c:xVal>
            <c:numRef>
              <c:f>Sheet5!$B$34:$D$34</c:f>
              <c:numCache>
                <c:formatCode>General</c:formatCode>
                <c:ptCount val="3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</c:numCache>
            </c:numRef>
          </c:xVal>
          <c:yVal>
            <c:numRef>
              <c:f>Sheet5!$B$37:$D$37</c:f>
              <c:numCache>
                <c:formatCode>General</c:formatCode>
                <c:ptCount val="3"/>
                <c:pt idx="0">
                  <c:v>0.60545951515151508</c:v>
                </c:pt>
                <c:pt idx="1">
                  <c:v>0.71603180000000011</c:v>
                </c:pt>
                <c:pt idx="2">
                  <c:v>0.74546864516128997</c:v>
                </c:pt>
              </c:numCache>
            </c:numRef>
          </c:yVal>
          <c:smooth val="1"/>
        </c:ser>
        <c:dLbls/>
        <c:axId val="35021952"/>
        <c:axId val="35023488"/>
      </c:scatterChart>
      <c:valAx>
        <c:axId val="35021952"/>
        <c:scaling>
          <c:orientation val="minMax"/>
          <c:max val="2010"/>
          <c:min val="2008"/>
        </c:scaling>
        <c:axPos val="b"/>
        <c:numFmt formatCode="General" sourceLinked="1"/>
        <c:tickLblPos val="nextTo"/>
        <c:crossAx val="35023488"/>
        <c:crosses val="autoZero"/>
        <c:crossBetween val="midCat"/>
        <c:majorUnit val="1"/>
      </c:valAx>
      <c:valAx>
        <c:axId val="35023488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crossAx val="35021952"/>
        <c:crosses val="autoZero"/>
        <c:crossBetween val="midCat"/>
        <c:majorUnit val="0.1"/>
        <c:minorUnit val="1.0000000000000002E-2"/>
      </c:valAx>
      <c:spPr>
        <a:solidFill>
          <a:schemeClr val="bg1"/>
        </a:solidFill>
        <a:ln>
          <a:noFill/>
        </a:ln>
      </c:spPr>
    </c:plotArea>
    <c:legend>
      <c:legendPos val="r"/>
      <c:spPr>
        <a:effectLst>
          <a:softEdge rad="177800"/>
        </a:effectLst>
      </c:sp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B732B-8C21-424F-9092-CE9F560183E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242C7-8934-4DE4-B0AB-DCC897327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02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80EF"/>
            </a:gs>
            <a:gs pos="100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ADD2E-BC90-4378-872D-D4597DAEA6C7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49A34-F6E4-41E8-A17D-2ED67B091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Corporate Governance and the performance of firms </a:t>
            </a:r>
            <a:br>
              <a:rPr lang="en-US" b="1" dirty="0" smtClean="0"/>
            </a:br>
            <a:r>
              <a:rPr lang="en-US" b="1" dirty="0" smtClean="0"/>
              <a:t>in </a:t>
            </a:r>
            <a:br>
              <a:rPr lang="en-US" b="1" dirty="0" smtClean="0"/>
            </a:br>
            <a:r>
              <a:rPr lang="en-US" b="1" dirty="0" smtClean="0"/>
              <a:t>Trinidad &amp; Tobago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Varuna L. Ramlal &amp; Patrick K. Watson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SALISES, St. Augustine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Index creation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based on the CBTT’s CG Guideline and generally accepted CG procedures.</a:t>
            </a:r>
          </a:p>
          <a:p>
            <a:r>
              <a:rPr lang="en-US" dirty="0" smtClean="0"/>
              <a:t>Yes – 1, No – 0 </a:t>
            </a:r>
          </a:p>
          <a:p>
            <a:r>
              <a:rPr lang="en-US" dirty="0" smtClean="0"/>
              <a:t>Missing values not counted except for Transparency section where the absence of a value is equivalent to a lack of transparency</a:t>
            </a:r>
          </a:p>
          <a:p>
            <a:r>
              <a:rPr lang="en-US" dirty="0" smtClean="0"/>
              <a:t>Final index value weighted to be between 0 and 1 for ease of firm comparison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/>
              <a:t>Index Creation cont’d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TT" dirty="0" smtClean="0"/>
              <a:t>Total – 143 questions</a:t>
            </a:r>
          </a:p>
          <a:p>
            <a:r>
              <a:rPr lang="en-TT" dirty="0" smtClean="0"/>
              <a:t>Board Responsibility – 38</a:t>
            </a:r>
          </a:p>
          <a:p>
            <a:r>
              <a:rPr lang="en-TT" dirty="0" smtClean="0"/>
              <a:t>Board Structure – 25</a:t>
            </a:r>
          </a:p>
          <a:p>
            <a:r>
              <a:rPr lang="en-TT" dirty="0" smtClean="0"/>
              <a:t>Shareholder Rights – 10</a:t>
            </a:r>
          </a:p>
          <a:p>
            <a:r>
              <a:rPr lang="en-TT" dirty="0" smtClean="0"/>
              <a:t>Transparency &amp; Disclosure – 53</a:t>
            </a:r>
          </a:p>
          <a:p>
            <a:r>
              <a:rPr lang="en-TT" dirty="0" smtClean="0"/>
              <a:t>Audit Committee – 17 </a:t>
            </a:r>
          </a:p>
          <a:p>
            <a:r>
              <a:rPr lang="en-TT" dirty="0" smtClean="0"/>
              <a:t>Sub-indices as well as total CG index calculated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Ratios - Performance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calculated…</a:t>
            </a:r>
          </a:p>
          <a:p>
            <a:r>
              <a:rPr lang="en-US" dirty="0" smtClean="0"/>
              <a:t>Earnings per share</a:t>
            </a:r>
          </a:p>
          <a:p>
            <a:r>
              <a:rPr lang="en-US" dirty="0" smtClean="0"/>
              <a:t>Price/Earnings</a:t>
            </a:r>
          </a:p>
          <a:p>
            <a:r>
              <a:rPr lang="en-US" dirty="0" smtClean="0"/>
              <a:t>Dividend per share</a:t>
            </a:r>
          </a:p>
          <a:p>
            <a:r>
              <a:rPr lang="en-US" dirty="0" smtClean="0"/>
              <a:t>Dividend yield</a:t>
            </a:r>
          </a:p>
          <a:p>
            <a:r>
              <a:rPr lang="en-US" dirty="0" smtClean="0"/>
              <a:t>Dividend cover</a:t>
            </a:r>
          </a:p>
          <a:p>
            <a:r>
              <a:rPr lang="en-US" dirty="0" smtClean="0"/>
              <a:t>ROA</a:t>
            </a:r>
          </a:p>
          <a:p>
            <a:r>
              <a:rPr lang="en-US" dirty="0" smtClean="0"/>
              <a:t>ROE</a:t>
            </a:r>
          </a:p>
          <a:p>
            <a:r>
              <a:rPr lang="en-US" dirty="0" smtClean="0"/>
              <a:t>Stock return</a:t>
            </a:r>
          </a:p>
          <a:p>
            <a:r>
              <a:rPr lang="en-US" dirty="0" smtClean="0"/>
              <a:t>Share price also used as an indicator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Firms on first and second tier of the TTSE used </a:t>
            </a:r>
          </a:p>
          <a:p>
            <a:r>
              <a:rPr lang="en-US" dirty="0" smtClean="0"/>
              <a:t>Years: 2008, 2009, 2010</a:t>
            </a:r>
            <a:endParaRPr lang="en-US" dirty="0"/>
          </a:p>
          <a:p>
            <a:r>
              <a:rPr lang="en-US" dirty="0" smtClean="0"/>
              <a:t>CGITT used as the dependent variable</a:t>
            </a:r>
          </a:p>
          <a:p>
            <a:r>
              <a:rPr lang="en-US" dirty="0" smtClean="0"/>
              <a:t>Ratios – main explanatory variables of interest</a:t>
            </a:r>
          </a:p>
          <a:p>
            <a:r>
              <a:rPr lang="en-US" dirty="0" smtClean="0"/>
              <a:t>Control variables included –age, size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 of analysis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Dependent variable is the CGITT index and its sub-index values</a:t>
            </a:r>
          </a:p>
          <a:p>
            <a:r>
              <a:rPr lang="en-US" dirty="0" smtClean="0"/>
              <a:t>Due to the nature of the data a fixed effects panel data model was used</a:t>
            </a:r>
          </a:p>
          <a:p>
            <a:r>
              <a:rPr lang="en-US" dirty="0" smtClean="0"/>
              <a:t>This was supported by the use of the </a:t>
            </a:r>
            <a:r>
              <a:rPr lang="en-US" dirty="0" err="1" smtClean="0"/>
              <a:t>Hausman</a:t>
            </a:r>
            <a:r>
              <a:rPr lang="en-US" dirty="0" smtClean="0"/>
              <a:t> test </a:t>
            </a:r>
          </a:p>
          <a:p>
            <a:r>
              <a:rPr lang="en-GB" i="1" dirty="0" err="1"/>
              <a:t>CGITTit</a:t>
            </a:r>
            <a:r>
              <a:rPr lang="en-GB" i="1" dirty="0"/>
              <a:t>=</a:t>
            </a:r>
            <a:r>
              <a:rPr lang="en-GB" i="1" dirty="0" err="1"/>
              <a:t>Cit</a:t>
            </a:r>
            <a:r>
              <a:rPr lang="en-GB" i="1" dirty="0"/>
              <a:t>+ β1ROAit+ β2STKRETit+ β3EPSit+ β4AGEit+ </a:t>
            </a:r>
            <a:r>
              <a:rPr lang="en-GB" i="1" dirty="0" err="1"/>
              <a:t>εit</a:t>
            </a:r>
            <a:r>
              <a:rPr lang="en-GB" i="1" dirty="0"/>
              <a:t> </a:t>
            </a:r>
            <a:endParaRPr lang="en-GB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Summary statistical measures:</a:t>
            </a:r>
          </a:p>
          <a:p>
            <a:r>
              <a:rPr lang="en-TT" dirty="0"/>
              <a:t>Maximum CG value – 0.87 in the year 2010, expected because expect firms to improve CG as they get more familiar with CG requirements</a:t>
            </a:r>
          </a:p>
          <a:p>
            <a:r>
              <a:rPr lang="en-TT" dirty="0"/>
              <a:t>Minimum CG value – 0.209 in 2008, also expected for same reason as above </a:t>
            </a:r>
            <a:endParaRPr lang="en-TT" dirty="0" smtClean="0"/>
          </a:p>
          <a:p>
            <a:r>
              <a:rPr lang="en-TT" dirty="0" smtClean="0"/>
              <a:t>The average values of the CGITT also show an increase over the years. In 2008 it was 0.56, in 2009 the value was 0.68 and in 2010 it was 0.76 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xmlns="" val="10204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cont’d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1499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848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cont’d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smtClean="0"/>
              <a:t>The CGITT variable was tested with all the performance indicators as dependent variables. However, only some of the variables were found to be significant.</a:t>
            </a:r>
          </a:p>
          <a:p>
            <a:endParaRPr lang="en-TT" dirty="0" smtClean="0"/>
          </a:p>
          <a:p>
            <a:endParaRPr lang="en-TT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0450755"/>
              </p:ext>
            </p:extLst>
          </p:nvPr>
        </p:nvGraphicFramePr>
        <p:xfrm>
          <a:off x="971600" y="407707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Coefficient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P-value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StkRet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conflict in the results: operating performance positively affects CG but stock-related measures have dual effects.</a:t>
            </a:r>
          </a:p>
          <a:p>
            <a:r>
              <a:rPr lang="en-US" dirty="0" smtClean="0"/>
              <a:t>Diagnostic checks:</a:t>
            </a:r>
          </a:p>
          <a:p>
            <a:r>
              <a:rPr lang="en-US" dirty="0" smtClean="0"/>
              <a:t>R-squared: 0.7393</a:t>
            </a:r>
          </a:p>
          <a:p>
            <a:r>
              <a:rPr lang="en-US" dirty="0" smtClean="0"/>
              <a:t>Autocorrelation test: indicates that there is no autocorrelation in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10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 term: Kernel Density </a:t>
            </a:r>
            <a:r>
              <a:rPr lang="en-US" dirty="0" smtClean="0"/>
              <a:t>Graph, plots of normal </a:t>
            </a:r>
            <a:r>
              <a:rPr lang="en-US" dirty="0" err="1" smtClean="0"/>
              <a:t>vs</a:t>
            </a:r>
            <a:r>
              <a:rPr lang="en-US" dirty="0" smtClean="0"/>
              <a:t> residual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4320480" cy="336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52936"/>
            <a:ext cx="3888432" cy="3369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5546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Construct a Corporate Governance (CG) Index for firms listed on the Trinidad &amp; Tobago Stock Exchange (TTSE)</a:t>
            </a:r>
          </a:p>
          <a:p>
            <a:pPr marL="514350" indent="-514350">
              <a:buAutoNum type="arabicPeriod"/>
            </a:pPr>
            <a:r>
              <a:rPr lang="en-US" dirty="0" smtClean="0"/>
              <a:t>Examine relationship between CG and performance of TTSE firms</a:t>
            </a:r>
          </a:p>
          <a:p>
            <a:pPr marL="514350" indent="-514350">
              <a:buAutoNum type="arabicPeriod"/>
            </a:pPr>
            <a:r>
              <a:rPr lang="en-US" dirty="0" smtClean="0"/>
              <a:t>Policy implications &amp; 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 smtClean="0"/>
              <a:t>Results cont’d</a:t>
            </a:r>
            <a:endParaRPr lang="en-T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T" dirty="0" smtClean="0"/>
              <a:t>Sub-indices were also used as dependent variables</a:t>
            </a:r>
          </a:p>
          <a:p>
            <a:r>
              <a:rPr lang="en-TT" dirty="0" smtClean="0"/>
              <a:t>Significant values that held up to the diagnostic tests were only found for the Shareholder Rights sub-index </a:t>
            </a:r>
          </a:p>
          <a:p>
            <a:r>
              <a:rPr lang="en-TT" dirty="0" smtClean="0"/>
              <a:t>For all other sub-indices the residuals were unable to pass the diagnostic tests</a:t>
            </a:r>
            <a:endParaRPr lang="en-T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/>
              <a:t>Results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Shareholder Rights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results here indicate that an increase in ROA results in a decline in Shareholder Rights and an increase in Age, an increase.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6944909"/>
              </p:ext>
            </p:extLst>
          </p:nvPr>
        </p:nvGraphicFramePr>
        <p:xfrm>
          <a:off x="1403648" y="256490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Coefficient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P-value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-0.131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495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b="1" dirty="0"/>
              <a:t>Results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SR error </a:t>
            </a:r>
            <a:r>
              <a:rPr lang="en-US" dirty="0"/>
              <a:t>term: Kernel Density Graph, plots of normal </a:t>
            </a:r>
            <a:r>
              <a:rPr lang="en-US" dirty="0" err="1"/>
              <a:t>vs</a:t>
            </a:r>
            <a:r>
              <a:rPr lang="en-US" dirty="0"/>
              <a:t> residual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2936"/>
            <a:ext cx="3888432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9" y="2852936"/>
            <a:ext cx="4104456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7715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 results: performance increases some types of governance but restricts others</a:t>
            </a:r>
          </a:p>
          <a:p>
            <a:r>
              <a:rPr lang="en-US" dirty="0" smtClean="0"/>
              <a:t>Certain types of performance have different effects on governance</a:t>
            </a:r>
          </a:p>
          <a:p>
            <a:r>
              <a:rPr lang="en-US" dirty="0" smtClean="0"/>
              <a:t>Older firms tend to have better governance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Policy implications &amp; </a:t>
            </a:r>
            <a:br>
              <a:rPr lang="en-US" b="1" dirty="0" smtClean="0"/>
            </a:br>
            <a:r>
              <a:rPr lang="en-US" b="1" dirty="0" smtClean="0"/>
              <a:t>Conclusions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 there has been an improvement in CG in Trinidad &amp; Tobago over the three years</a:t>
            </a:r>
          </a:p>
          <a:p>
            <a:r>
              <a:rPr lang="en-US" dirty="0" smtClean="0"/>
              <a:t>This is also true for the sub-indices</a:t>
            </a:r>
          </a:p>
          <a:p>
            <a:r>
              <a:rPr lang="en-US" dirty="0" smtClean="0"/>
              <a:t>Positive result since it shows that firms are becoming more aware of the CG requirements</a:t>
            </a:r>
          </a:p>
          <a:p>
            <a:r>
              <a:rPr lang="en-US" dirty="0" smtClean="0"/>
              <a:t>Should encourage firms to continue to improve governance so there will be less missing values in the index (AC and BS had minimum values of zero)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Policy implications &amp; </a:t>
            </a:r>
            <a:br>
              <a:rPr lang="en-US" b="1" dirty="0"/>
            </a:br>
            <a:r>
              <a:rPr lang="en-US" b="1" dirty="0" smtClean="0"/>
              <a:t>Conclusions 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performance has a positive effect on overall governance BUT a negative effect on shareholder rights. </a:t>
            </a:r>
          </a:p>
          <a:p>
            <a:r>
              <a:rPr lang="en-US" dirty="0" smtClean="0"/>
              <a:t>Firms should be wary of restricting shareholder rights while boosting profits</a:t>
            </a:r>
          </a:p>
          <a:p>
            <a:r>
              <a:rPr lang="en-US" dirty="0" smtClean="0"/>
              <a:t>Stock performance has a mixed effect on governance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5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	</a:t>
            </a:r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/>
              <a:t>The End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CG defined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Many definitions…</a:t>
            </a:r>
          </a:p>
          <a:p>
            <a:r>
              <a:rPr lang="en-TT" sz="3500" dirty="0" smtClean="0"/>
              <a:t>Sir Adrian Cadbury (1992): “Corporate Governance is the system by which companies are </a:t>
            </a:r>
            <a:r>
              <a:rPr lang="en-TT" sz="3500" b="1" dirty="0" smtClean="0"/>
              <a:t>directed</a:t>
            </a:r>
            <a:r>
              <a:rPr lang="en-TT" sz="3500" dirty="0" smtClean="0"/>
              <a:t> and </a:t>
            </a:r>
            <a:r>
              <a:rPr lang="en-TT" sz="3500" b="1" dirty="0" smtClean="0"/>
              <a:t>controlled</a:t>
            </a:r>
            <a:r>
              <a:rPr lang="en-TT" sz="3500" dirty="0" smtClean="0"/>
              <a:t>.”</a:t>
            </a:r>
          </a:p>
          <a:p>
            <a:r>
              <a:rPr lang="en-TT" sz="3600" dirty="0" smtClean="0"/>
              <a:t>Cornelius (2005): “corporate governance can be defined as the stewardship responsibility of corporate directors to provide </a:t>
            </a:r>
            <a:r>
              <a:rPr lang="en-TT" sz="3600" b="1" dirty="0" smtClean="0"/>
              <a:t>oversight for the goals and strategies </a:t>
            </a:r>
            <a:r>
              <a:rPr lang="en-TT" sz="3600" dirty="0" smtClean="0"/>
              <a:t>of a company and foster their implementation.”</a:t>
            </a:r>
          </a:p>
          <a:p>
            <a:endParaRPr lang="en-TT" sz="35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CG defined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TT" dirty="0" smtClean="0"/>
              <a:t>OECD (2010): corporate governance refers to “</a:t>
            </a:r>
            <a:r>
              <a:rPr lang="en-TT" b="1" dirty="0" smtClean="0"/>
              <a:t>procedures and processes </a:t>
            </a:r>
            <a:r>
              <a:rPr lang="en-TT" dirty="0" smtClean="0"/>
              <a:t>according to which an organisation is </a:t>
            </a:r>
            <a:r>
              <a:rPr lang="en-TT" b="1" dirty="0" smtClean="0"/>
              <a:t>directed</a:t>
            </a:r>
            <a:r>
              <a:rPr lang="en-TT" dirty="0" smtClean="0"/>
              <a:t> and </a:t>
            </a:r>
            <a:r>
              <a:rPr lang="en-TT" b="1" dirty="0" smtClean="0"/>
              <a:t>controlled</a:t>
            </a:r>
            <a:r>
              <a:rPr lang="en-TT" dirty="0" smtClean="0"/>
              <a:t>. The corporate governance structure specifies the </a:t>
            </a:r>
            <a:r>
              <a:rPr lang="en-TT" b="1" dirty="0" smtClean="0"/>
              <a:t>distribution of rights and responsibilities</a:t>
            </a:r>
            <a:r>
              <a:rPr lang="en-TT" dirty="0" smtClean="0"/>
              <a:t> among the different participants in the organisation – such as the board, managers, shareholders and other stakeholders – and lays down the rules and procedures for decision-making.”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CG defined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err="1" smtClean="0"/>
              <a:t>Fahy</a:t>
            </a:r>
            <a:r>
              <a:rPr lang="en-TT" dirty="0" smtClean="0"/>
              <a:t> et al (2006): “Put in its simplest form, corporate governance is the systems and processes put in place to </a:t>
            </a:r>
            <a:r>
              <a:rPr lang="en-TT" b="1" dirty="0" smtClean="0"/>
              <a:t>direct</a:t>
            </a:r>
            <a:r>
              <a:rPr lang="en-TT" dirty="0" smtClean="0"/>
              <a:t> and </a:t>
            </a:r>
            <a:r>
              <a:rPr lang="en-TT" b="1" dirty="0" smtClean="0"/>
              <a:t>control</a:t>
            </a:r>
            <a:r>
              <a:rPr lang="en-TT" dirty="0" smtClean="0"/>
              <a:t> an organisation in order to </a:t>
            </a:r>
            <a:r>
              <a:rPr lang="en-TT" b="1" dirty="0" smtClean="0"/>
              <a:t>increase performance </a:t>
            </a:r>
            <a:r>
              <a:rPr lang="en-TT" dirty="0" smtClean="0"/>
              <a:t>and </a:t>
            </a:r>
            <a:r>
              <a:rPr lang="en-TT" b="1" dirty="0" smtClean="0"/>
              <a:t>achieve sustainable shareholder value</a:t>
            </a:r>
            <a:r>
              <a:rPr lang="en-TT" dirty="0" smtClean="0"/>
              <a:t>.” </a:t>
            </a:r>
          </a:p>
          <a:p>
            <a:r>
              <a:rPr lang="en-TT" dirty="0" err="1" smtClean="0"/>
              <a:t>Kaen</a:t>
            </a:r>
            <a:r>
              <a:rPr lang="en-TT" dirty="0" smtClean="0"/>
              <a:t> (2003): “Corporate Governance is about </a:t>
            </a:r>
            <a:r>
              <a:rPr lang="en-TT" b="1" dirty="0" smtClean="0"/>
              <a:t>who controls</a:t>
            </a:r>
            <a:r>
              <a:rPr lang="en-TT" dirty="0" smtClean="0"/>
              <a:t> corporations and </a:t>
            </a:r>
            <a:r>
              <a:rPr lang="en-TT" b="1" dirty="0" smtClean="0"/>
              <a:t>why</a:t>
            </a:r>
            <a:r>
              <a:rPr lang="en-TT" dirty="0" smtClean="0"/>
              <a:t>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Assessment of CG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T" sz="3300" dirty="0" smtClean="0"/>
              <a:t>CG is relevant in the marketplace but one of the major concerns of researchers - the measurement of CG</a:t>
            </a:r>
          </a:p>
          <a:p>
            <a:r>
              <a:rPr lang="en-TT" sz="3300" dirty="0" smtClean="0"/>
              <a:t>The literature has proposed the use of CG Indices (Ananchotikul 2008, Black et al 2003, Cornelius 2005, Garay and Gonzalez 2008, Klapper and Love 2002, </a:t>
            </a:r>
            <a:r>
              <a:rPr lang="en-TT" sz="3600" dirty="0"/>
              <a:t>Carvalhal-da-Silva and Leal 2005</a:t>
            </a:r>
            <a:r>
              <a:rPr lang="en-TT" sz="3300" dirty="0" smtClean="0"/>
              <a:t>, Mallin 2006.)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Assessment of </a:t>
            </a:r>
            <a:r>
              <a:rPr lang="en-US" b="1" dirty="0" smtClean="0"/>
              <a:t>CG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TT" dirty="0"/>
              <a:t>However, most of these indices have two shortcomings – (i) </a:t>
            </a:r>
            <a:r>
              <a:rPr lang="en-TT" b="1" dirty="0"/>
              <a:t>they have been produced for developed countries only</a:t>
            </a:r>
            <a:r>
              <a:rPr lang="en-TT" dirty="0"/>
              <a:t> and (ii) </a:t>
            </a:r>
            <a:r>
              <a:rPr lang="en-TT" b="1" dirty="0"/>
              <a:t>they rely on questionnaires issued to the firm being assessed</a:t>
            </a:r>
            <a:r>
              <a:rPr lang="en-TT" dirty="0"/>
              <a:t>.</a:t>
            </a:r>
          </a:p>
          <a:p>
            <a:r>
              <a:rPr lang="en-TT" dirty="0"/>
              <a:t>Researchers have found that when firms are asked to respond to questionnaires they put in what information they think is the ‘right answer’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6585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Assessment of CG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TT" dirty="0" smtClean="0"/>
              <a:t>OR what they intend to do instead of what actually happens in their firm: </a:t>
            </a:r>
            <a:r>
              <a:rPr lang="en-TT" b="1" dirty="0" smtClean="0"/>
              <a:t>self-report bias</a:t>
            </a:r>
            <a:r>
              <a:rPr lang="en-TT" dirty="0" smtClean="0"/>
              <a:t>.</a:t>
            </a:r>
          </a:p>
          <a:p>
            <a:r>
              <a:rPr lang="en-TT" dirty="0" smtClean="0"/>
              <a:t>OR they may not respond at all: </a:t>
            </a:r>
            <a:r>
              <a:rPr lang="en-TT" b="1" dirty="0" smtClean="0"/>
              <a:t>self-selection bias</a:t>
            </a:r>
            <a:r>
              <a:rPr lang="en-TT" dirty="0" smtClean="0"/>
              <a:t>.</a:t>
            </a:r>
          </a:p>
          <a:p>
            <a:r>
              <a:rPr lang="en-TT" dirty="0" smtClean="0"/>
              <a:t>For this reason there has been some movement away from reliance on questionnaires administered to firms to use questionnaires which use </a:t>
            </a:r>
            <a:r>
              <a:rPr lang="en-TT" b="1" dirty="0" smtClean="0"/>
              <a:t>public information only </a:t>
            </a:r>
            <a:r>
              <a:rPr lang="en-TT" dirty="0" smtClean="0"/>
              <a:t>(</a:t>
            </a:r>
            <a:r>
              <a:rPr lang="en-GB" dirty="0" err="1"/>
              <a:t>Ananchotikul</a:t>
            </a:r>
            <a:r>
              <a:rPr lang="en-GB" dirty="0"/>
              <a:t> </a:t>
            </a:r>
            <a:r>
              <a:rPr lang="en-GB" dirty="0" smtClean="0"/>
              <a:t>2008, </a:t>
            </a:r>
            <a:r>
              <a:rPr lang="en-GB" dirty="0" err="1"/>
              <a:t>Bebczuk</a:t>
            </a:r>
            <a:r>
              <a:rPr lang="en-GB" dirty="0"/>
              <a:t> </a:t>
            </a:r>
            <a:r>
              <a:rPr lang="en-GB" dirty="0" smtClean="0"/>
              <a:t>2005, </a:t>
            </a:r>
            <a:r>
              <a:rPr lang="en-GB" dirty="0"/>
              <a:t>Black et al </a:t>
            </a:r>
            <a:r>
              <a:rPr lang="en-GB" dirty="0" smtClean="0"/>
              <a:t>2006, </a:t>
            </a:r>
            <a:r>
              <a:rPr lang="en-TT" dirty="0" smtClean="0"/>
              <a:t>Carvalhal</a:t>
            </a:r>
            <a:r>
              <a:rPr lang="en-TT" dirty="0"/>
              <a:t>-da-</a:t>
            </a:r>
            <a:r>
              <a:rPr lang="en-TT" dirty="0" smtClean="0"/>
              <a:t>Silva and Leal 2005, </a:t>
            </a:r>
            <a:r>
              <a:rPr lang="en-GB" dirty="0"/>
              <a:t>Cheung et al </a:t>
            </a:r>
            <a:r>
              <a:rPr lang="en-GB" dirty="0" smtClean="0"/>
              <a:t>2007) </a:t>
            </a:r>
            <a:endParaRPr lang="en-TT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Index creation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 questionnaire used</a:t>
            </a:r>
          </a:p>
          <a:p>
            <a:r>
              <a:rPr lang="en-US" dirty="0" smtClean="0"/>
              <a:t>Covers major aspects of CG</a:t>
            </a:r>
          </a:p>
          <a:p>
            <a:pPr lvl="1"/>
            <a:r>
              <a:rPr lang="en-US" dirty="0" smtClean="0"/>
              <a:t>Board Responsibility </a:t>
            </a:r>
          </a:p>
          <a:p>
            <a:pPr lvl="1"/>
            <a:r>
              <a:rPr lang="en-US" dirty="0" smtClean="0"/>
              <a:t>Board Structure </a:t>
            </a:r>
          </a:p>
          <a:p>
            <a:pPr lvl="1"/>
            <a:r>
              <a:rPr lang="en-US" dirty="0" smtClean="0"/>
              <a:t>Shareholder Rights</a:t>
            </a:r>
          </a:p>
          <a:p>
            <a:pPr lvl="1"/>
            <a:r>
              <a:rPr lang="en-US" dirty="0" smtClean="0"/>
              <a:t>Transparency and Disclosure</a:t>
            </a:r>
          </a:p>
          <a:p>
            <a:pPr lvl="1"/>
            <a:r>
              <a:rPr lang="en-US" dirty="0" smtClean="0"/>
              <a:t>Audit Committee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1084</Words>
  <Application>Microsoft Office PowerPoint</Application>
  <PresentationFormat>On-screen Show (4:3)</PresentationFormat>
  <Paragraphs>138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Corporate Governance and the performance of firms  in  Trinidad &amp; Tobago</vt:lpstr>
      <vt:lpstr>Objectives</vt:lpstr>
      <vt:lpstr>CG defined</vt:lpstr>
      <vt:lpstr>CG defined cont’d</vt:lpstr>
      <vt:lpstr>CG defined cont’d</vt:lpstr>
      <vt:lpstr>Assessment of CG</vt:lpstr>
      <vt:lpstr>Assessment of CG cont’d</vt:lpstr>
      <vt:lpstr>Assessment of CG cont’d</vt:lpstr>
      <vt:lpstr>Index creation</vt:lpstr>
      <vt:lpstr>Index creation cont’d</vt:lpstr>
      <vt:lpstr>Index Creation cont’d</vt:lpstr>
      <vt:lpstr>Financial Ratios - Performance</vt:lpstr>
      <vt:lpstr>Data</vt:lpstr>
      <vt:lpstr>Method of analysis</vt:lpstr>
      <vt:lpstr>Results</vt:lpstr>
      <vt:lpstr>Results cont’d</vt:lpstr>
      <vt:lpstr>Results cont’d</vt:lpstr>
      <vt:lpstr>Results cont’d</vt:lpstr>
      <vt:lpstr>Results cont’d</vt:lpstr>
      <vt:lpstr>Results cont’d</vt:lpstr>
      <vt:lpstr>Results cont’d</vt:lpstr>
      <vt:lpstr>Results cont’d</vt:lpstr>
      <vt:lpstr>Results cont’d</vt:lpstr>
      <vt:lpstr>Policy implications &amp;  Conclusions </vt:lpstr>
      <vt:lpstr>Policy implications &amp;  Conclusions cont’d 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 and the stock market in Trinidad &amp; Tobago</dc:title>
  <dc:creator>Varuna</dc:creator>
  <cp:lastModifiedBy>bbf5</cp:lastModifiedBy>
  <cp:revision>121</cp:revision>
  <dcterms:created xsi:type="dcterms:W3CDTF">2011-03-24T22:20:22Z</dcterms:created>
  <dcterms:modified xsi:type="dcterms:W3CDTF">2013-05-29T14:46:31Z</dcterms:modified>
</cp:coreProperties>
</file>